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7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29"/>
  </p:notesMasterIdLst>
  <p:sldIdLst>
    <p:sldId id="256" r:id="rId2"/>
    <p:sldId id="257" r:id="rId3"/>
    <p:sldId id="258" r:id="rId4"/>
    <p:sldId id="260" r:id="rId5"/>
    <p:sldId id="281" r:id="rId6"/>
    <p:sldId id="279" r:id="rId7"/>
    <p:sldId id="284" r:id="rId8"/>
    <p:sldId id="286" r:id="rId9"/>
    <p:sldId id="282" r:id="rId10"/>
    <p:sldId id="285" r:id="rId11"/>
    <p:sldId id="262" r:id="rId12"/>
    <p:sldId id="263" r:id="rId13"/>
    <p:sldId id="264" r:id="rId14"/>
    <p:sldId id="265" r:id="rId15"/>
    <p:sldId id="280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660"/>
  </p:normalViewPr>
  <p:slideViewPr>
    <p:cSldViewPr>
      <p:cViewPr>
        <p:scale>
          <a:sx n="80" d="100"/>
          <a:sy n="80" d="100"/>
        </p:scale>
        <p:origin x="-900" y="-2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905477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2.jpg"/><Relationship Id="rId7" Type="http://schemas.openxmlformats.org/officeDocument/2006/relationships/image" Target="../media/image18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1112139"/>
            <a:ext cx="9601200" cy="7032879"/>
          </a:xfrm>
          <a:prstGeom prst="rect">
            <a:avLst/>
          </a:prstGeom>
        </p:spPr>
      </p:pic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192751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3000" dirty="0">
                <a:solidFill>
                  <a:schemeClr val="bg1"/>
                </a:solidFill>
              </a:rPr>
              <a:t>Pembangunan </a:t>
            </a:r>
            <a:r>
              <a:rPr lang="en-GB" sz="3000" i="1" dirty="0">
                <a:solidFill>
                  <a:schemeClr val="bg1"/>
                </a:solidFill>
              </a:rPr>
              <a:t>Biodiversity Informatics</a:t>
            </a:r>
            <a:r>
              <a:rPr lang="en-GB" sz="3000" dirty="0">
                <a:solidFill>
                  <a:schemeClr val="bg1"/>
                </a:solidFill>
              </a:rPr>
              <a:t> </a:t>
            </a:r>
            <a:r>
              <a:rPr lang="en-GB" sz="3000" dirty="0" err="1">
                <a:solidFill>
                  <a:schemeClr val="bg1"/>
                </a:solidFill>
              </a:rPr>
              <a:t>Genetika</a:t>
            </a:r>
            <a:r>
              <a:rPr lang="en-GB" sz="3000" dirty="0">
                <a:solidFill>
                  <a:schemeClr val="bg1"/>
                </a:solidFill>
              </a:rPr>
              <a:t> </a:t>
            </a:r>
            <a:r>
              <a:rPr lang="en-GB" sz="3000" dirty="0" err="1">
                <a:solidFill>
                  <a:schemeClr val="bg1"/>
                </a:solidFill>
              </a:rPr>
              <a:t>Tumbuhan</a:t>
            </a:r>
            <a:r>
              <a:rPr lang="en-GB" sz="3000" dirty="0">
                <a:solidFill>
                  <a:schemeClr val="bg1"/>
                </a:solidFill>
              </a:rPr>
              <a:t> </a:t>
            </a:r>
            <a:r>
              <a:rPr lang="en-GB" sz="3000" dirty="0" err="1" smtClean="0">
                <a:solidFill>
                  <a:schemeClr val="bg1"/>
                </a:solidFill>
              </a:rPr>
              <a:t>Berbasis</a:t>
            </a:r>
            <a:r>
              <a:rPr lang="en-GB" sz="3000" dirty="0" smtClean="0">
                <a:solidFill>
                  <a:schemeClr val="bg1"/>
                </a:solidFill>
              </a:rPr>
              <a:t> </a:t>
            </a:r>
            <a:r>
              <a:rPr lang="en-GB" sz="3000" dirty="0" err="1" smtClean="0">
                <a:solidFill>
                  <a:schemeClr val="bg1"/>
                </a:solidFill>
              </a:rPr>
              <a:t>Ontologi</a:t>
            </a:r>
            <a:endParaRPr lang="en-GB" sz="3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457200" y="2114550"/>
            <a:ext cx="9601200" cy="1828800"/>
          </a:xfrm>
          <a:prstGeom prst="rect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685800" y="2190750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 sz="2400" b="1" dirty="0">
                <a:solidFill>
                  <a:schemeClr val="bg1">
                    <a:lumMod val="95000"/>
                  </a:schemeClr>
                </a:solidFill>
              </a:rPr>
              <a:t>Bayu Santoso (G64134017</a:t>
            </a:r>
            <a:r>
              <a:rPr lang="en-GB" sz="2400" b="1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rtl="0">
              <a:spcBef>
                <a:spcPts val="0"/>
              </a:spcBef>
              <a:buNone/>
            </a:pPr>
            <a:endParaRPr lang="en-GB" sz="24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GB" sz="2400" b="1" dirty="0" err="1" smtClean="0">
                <a:solidFill>
                  <a:schemeClr val="bg1">
                    <a:lumMod val="95000"/>
                  </a:schemeClr>
                </a:solidFill>
              </a:rPr>
              <a:t>Dibimbing</a:t>
            </a:r>
            <a:r>
              <a:rPr lang="en-GB" sz="24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b="1" dirty="0" err="1" smtClean="0">
                <a:solidFill>
                  <a:schemeClr val="bg1">
                    <a:lumMod val="95000"/>
                  </a:schemeClr>
                </a:solidFill>
              </a:rPr>
              <a:t>Oleh</a:t>
            </a:r>
            <a:r>
              <a:rPr lang="en-GB" sz="2400" b="1" dirty="0" smtClean="0">
                <a:solidFill>
                  <a:schemeClr val="bg1">
                    <a:lumMod val="95000"/>
                  </a:schemeClr>
                </a:solidFill>
              </a:rPr>
              <a:t>: </a:t>
            </a:r>
          </a:p>
          <a:p>
            <a:r>
              <a:rPr lang="en-GB" sz="2400" b="1" dirty="0">
                <a:solidFill>
                  <a:schemeClr val="bg1">
                    <a:lumMod val="95000"/>
                  </a:schemeClr>
                </a:solidFill>
              </a:rPr>
              <a:t>Dr </a:t>
            </a:r>
            <a:r>
              <a:rPr lang="en-GB" sz="2400" b="1" dirty="0" err="1">
                <a:solidFill>
                  <a:schemeClr val="bg1">
                    <a:lumMod val="95000"/>
                  </a:schemeClr>
                </a:solidFill>
              </a:rPr>
              <a:t>Yeni</a:t>
            </a:r>
            <a:r>
              <a:rPr lang="en-GB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400" b="1" dirty="0" err="1">
                <a:solidFill>
                  <a:schemeClr val="bg1">
                    <a:lumMod val="95000"/>
                  </a:schemeClr>
                </a:solidFill>
              </a:rPr>
              <a:t>Herdiyeni</a:t>
            </a:r>
            <a:r>
              <a:rPr lang="en-GB" sz="2400" b="1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GB" sz="2400" b="1" dirty="0" err="1">
                <a:solidFill>
                  <a:schemeClr val="bg1">
                    <a:lumMod val="95000"/>
                  </a:schemeClr>
                </a:solidFill>
              </a:rPr>
              <a:t>SSi</a:t>
            </a:r>
            <a:r>
              <a:rPr lang="en-GB" sz="2400" b="1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GB" sz="2400" b="1" dirty="0" err="1">
                <a:solidFill>
                  <a:schemeClr val="bg1">
                    <a:lumMod val="95000"/>
                  </a:schemeClr>
                </a:solidFill>
              </a:rPr>
              <a:t>MKom</a:t>
            </a:r>
            <a:endParaRPr lang="en-GB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 smtClean="0">
                <a:solidFill>
                  <a:schemeClr val="bg1"/>
                </a:solidFill>
              </a:rPr>
              <a:t>Rumusan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 err="1" smtClean="0">
                <a:solidFill>
                  <a:schemeClr val="bg1"/>
                </a:solidFill>
              </a:rPr>
              <a:t>Masalah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err="1" smtClean="0"/>
              <a:t>Bagaimana</a:t>
            </a:r>
            <a:r>
              <a:rPr lang="en-US" sz="2800" dirty="0" smtClean="0"/>
              <a:t> </a:t>
            </a:r>
            <a:r>
              <a:rPr lang="en-US" sz="2800" dirty="0" err="1"/>
              <a:t>membangun</a:t>
            </a:r>
            <a:r>
              <a:rPr lang="en-US" sz="2800" dirty="0"/>
              <a:t> </a:t>
            </a:r>
            <a:r>
              <a:rPr lang="en-US" sz="2800" i="1" dirty="0" smtClean="0"/>
              <a:t>biodiversity informatics</a:t>
            </a:r>
            <a:r>
              <a:rPr lang="en-US" sz="2800" dirty="0" smtClean="0"/>
              <a:t> </a:t>
            </a:r>
            <a:r>
              <a:rPr lang="en-US" sz="2800" dirty="0"/>
              <a:t>yang </a:t>
            </a:r>
            <a:r>
              <a:rPr lang="en-US" sz="2800" dirty="0" err="1"/>
              <a:t>menerapkan</a:t>
            </a:r>
            <a:r>
              <a:rPr lang="en-US" sz="2800" dirty="0"/>
              <a:t> </a:t>
            </a:r>
            <a:r>
              <a:rPr lang="en-US" sz="2800" dirty="0" err="1"/>
              <a:t>ontologi</a:t>
            </a:r>
            <a:r>
              <a:rPr lang="en-US" sz="2800" dirty="0"/>
              <a:t> </a:t>
            </a:r>
            <a:r>
              <a:rPr lang="en-US" sz="2800" dirty="0" smtClean="0"/>
              <a:t>gen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569243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Tujuan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42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>
              <a:buFont typeface="Arial" pitchFamily="34" charset="0"/>
              <a:buChar char="•"/>
            </a:pPr>
            <a:r>
              <a:rPr lang="en-GB" sz="2400" dirty="0" err="1"/>
              <a:t>Membangun</a:t>
            </a:r>
            <a:r>
              <a:rPr lang="en-GB" sz="2400" dirty="0"/>
              <a:t> </a:t>
            </a:r>
            <a:r>
              <a:rPr lang="en-GB" sz="2400" dirty="0" err="1"/>
              <a:t>sistem</a:t>
            </a:r>
            <a:r>
              <a:rPr lang="en-GB" sz="2400" dirty="0"/>
              <a:t> </a:t>
            </a:r>
            <a:r>
              <a:rPr lang="en-GB" sz="2400" i="1" dirty="0"/>
              <a:t>Biodiversity Informatics</a:t>
            </a:r>
            <a:r>
              <a:rPr lang="en-GB" sz="2400" dirty="0"/>
              <a:t> </a:t>
            </a:r>
            <a:r>
              <a:rPr lang="en-GB" sz="2400" dirty="0" err="1"/>
              <a:t>tumbuhan</a:t>
            </a:r>
            <a:r>
              <a:rPr lang="en-GB" sz="2400" dirty="0"/>
              <a:t> </a:t>
            </a:r>
            <a:r>
              <a:rPr lang="en-GB" sz="2400" dirty="0" err="1"/>
              <a:t>menggunakan</a:t>
            </a:r>
            <a:r>
              <a:rPr lang="en-GB" sz="2400" dirty="0"/>
              <a:t> </a:t>
            </a:r>
            <a:r>
              <a:rPr lang="en-GB" sz="2400" dirty="0" err="1"/>
              <a:t>ontologi</a:t>
            </a:r>
            <a:r>
              <a:rPr lang="en-GB" sz="2400" dirty="0"/>
              <a:t> gen.</a:t>
            </a:r>
            <a:endParaRPr lang="en-US" sz="2400" dirty="0"/>
          </a:p>
          <a:p>
            <a:pPr marL="457200" lvl="0" indent="-457200">
              <a:buFont typeface="Arial" pitchFamily="34" charset="0"/>
              <a:buChar char="•"/>
            </a:pPr>
            <a:r>
              <a:rPr lang="en-GB" sz="2400" dirty="0" err="1"/>
              <a:t>Menerapkan</a:t>
            </a:r>
            <a:r>
              <a:rPr lang="en-GB" sz="2400" dirty="0"/>
              <a:t> </a:t>
            </a:r>
            <a:r>
              <a:rPr lang="en-GB" sz="2400" dirty="0" err="1"/>
              <a:t>sistem</a:t>
            </a:r>
            <a:r>
              <a:rPr lang="en-GB" sz="2400" dirty="0"/>
              <a:t> </a:t>
            </a:r>
            <a:r>
              <a:rPr lang="en-GB" sz="2400" dirty="0" err="1"/>
              <a:t>inferensi</a:t>
            </a:r>
            <a:r>
              <a:rPr lang="en-GB" sz="2400" dirty="0"/>
              <a:t> </a:t>
            </a:r>
            <a:r>
              <a:rPr lang="en-GB" sz="2400" dirty="0" err="1"/>
              <a:t>pengetahuan</a:t>
            </a:r>
            <a:r>
              <a:rPr lang="en-GB" sz="2400" dirty="0"/>
              <a:t> </a:t>
            </a:r>
            <a:r>
              <a:rPr lang="en-GB" sz="2400" dirty="0" err="1"/>
              <a:t>pada</a:t>
            </a:r>
            <a:r>
              <a:rPr lang="en-GB" sz="2400" dirty="0"/>
              <a:t> </a:t>
            </a:r>
            <a:r>
              <a:rPr lang="en-GB" sz="2400" dirty="0" err="1"/>
              <a:t>ontologi</a:t>
            </a:r>
            <a:r>
              <a:rPr lang="en-GB" sz="2400" dirty="0"/>
              <a:t> gen </a:t>
            </a:r>
            <a:r>
              <a:rPr lang="en-GB" sz="2400" dirty="0" err="1"/>
              <a:t>untuk</a:t>
            </a:r>
            <a:r>
              <a:rPr lang="en-GB" sz="2400" dirty="0"/>
              <a:t> </a:t>
            </a:r>
            <a:r>
              <a:rPr lang="en-GB" sz="2400" dirty="0" err="1"/>
              <a:t>mengembalikan</a:t>
            </a:r>
            <a:r>
              <a:rPr lang="en-GB" sz="2400" dirty="0"/>
              <a:t> </a:t>
            </a:r>
            <a:r>
              <a:rPr lang="en-GB" sz="2400" dirty="0" err="1"/>
              <a:t>informasi</a:t>
            </a:r>
            <a:r>
              <a:rPr lang="en-GB" sz="2400" dirty="0"/>
              <a:t> </a:t>
            </a:r>
            <a:r>
              <a:rPr lang="en-GB" sz="2400" dirty="0" err="1"/>
              <a:t>berupa</a:t>
            </a:r>
            <a:r>
              <a:rPr lang="en-GB" sz="2400" dirty="0"/>
              <a:t> </a:t>
            </a:r>
            <a:r>
              <a:rPr lang="en-US" sz="2400" i="1" dirty="0"/>
              <a:t>Molecular Function, Biological Processes </a:t>
            </a:r>
            <a:r>
              <a:rPr lang="en-US" sz="2400" i="1" dirty="0" err="1"/>
              <a:t>dan</a:t>
            </a:r>
            <a:r>
              <a:rPr lang="en-US" sz="2400" i="1" dirty="0"/>
              <a:t> Cellular </a:t>
            </a:r>
            <a:r>
              <a:rPr lang="en-US" sz="2400" i="1" dirty="0" smtClean="0"/>
              <a:t>Components </a:t>
            </a:r>
            <a:r>
              <a:rPr lang="en-GB" sz="2400" dirty="0" smtClean="0"/>
              <a:t>yang </a:t>
            </a:r>
            <a:r>
              <a:rPr lang="en-GB" sz="2400" dirty="0" err="1"/>
              <a:t>terdapat</a:t>
            </a:r>
            <a:r>
              <a:rPr lang="en-GB" sz="2400" dirty="0"/>
              <a:t> </a:t>
            </a:r>
            <a:r>
              <a:rPr lang="en-GB" sz="2400" dirty="0" err="1"/>
              <a:t>pada</a:t>
            </a:r>
            <a:r>
              <a:rPr lang="en-GB" sz="2400" dirty="0"/>
              <a:t> </a:t>
            </a:r>
            <a:r>
              <a:rPr lang="en-GB" sz="2400" dirty="0" err="1"/>
              <a:t>tanaman</a:t>
            </a:r>
            <a:r>
              <a:rPr lang="en-GB" sz="2400" dirty="0"/>
              <a:t>.</a:t>
            </a:r>
            <a:endParaRPr lang="en-US" sz="2400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" name="Rectangle 4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11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Manfaat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 err="1"/>
              <a:t>M</a:t>
            </a:r>
            <a:r>
              <a:rPr lang="en-US" sz="2400" dirty="0" err="1" smtClean="0"/>
              <a:t>embantu</a:t>
            </a:r>
            <a:r>
              <a:rPr lang="en-US" sz="2400" dirty="0" smtClean="0"/>
              <a:t> </a:t>
            </a:r>
            <a:r>
              <a:rPr lang="en-US" sz="2400" dirty="0"/>
              <a:t>proses </a:t>
            </a:r>
            <a:r>
              <a:rPr lang="en-US" sz="2400" dirty="0" err="1"/>
              <a:t>dokumentasi</a:t>
            </a:r>
            <a:r>
              <a:rPr lang="en-US" sz="2400" dirty="0"/>
              <a:t> data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pengetahuan</a:t>
            </a:r>
            <a:r>
              <a:rPr lang="en-US" sz="2400" dirty="0"/>
              <a:t> </a:t>
            </a:r>
            <a:r>
              <a:rPr lang="en-US" sz="2400" dirty="0" err="1"/>
              <a:t>keanekaragaman</a:t>
            </a:r>
            <a:r>
              <a:rPr lang="en-US" sz="2400" dirty="0"/>
              <a:t> </a:t>
            </a:r>
            <a:r>
              <a:rPr lang="en-US" sz="2400" dirty="0" err="1"/>
              <a:t>hayati</a:t>
            </a:r>
            <a:r>
              <a:rPr lang="en-US" sz="2400" dirty="0"/>
              <a:t> </a:t>
            </a:r>
            <a:r>
              <a:rPr lang="en-US" sz="2400" dirty="0" err="1" smtClean="0"/>
              <a:t>tumbuhan</a:t>
            </a:r>
            <a:endParaRPr lang="en-US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err="1"/>
              <a:t>M</a:t>
            </a:r>
            <a:r>
              <a:rPr lang="en-US" sz="2400" dirty="0" err="1" smtClean="0"/>
              <a:t>elakukan</a:t>
            </a:r>
            <a:r>
              <a:rPr lang="en-US" sz="2400" dirty="0" smtClean="0"/>
              <a:t> </a:t>
            </a:r>
            <a:r>
              <a:rPr lang="en-US" sz="2400" dirty="0" err="1"/>
              <a:t>inferensi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mengembalikan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detail </a:t>
            </a:r>
            <a:r>
              <a:rPr lang="en-US" sz="2400" dirty="0" err="1"/>
              <a:t>tumbuhan</a:t>
            </a:r>
            <a:r>
              <a:rPr lang="en-US" sz="2400" dirty="0"/>
              <a:t> </a:t>
            </a:r>
            <a:r>
              <a:rPr lang="en-US" sz="2400" dirty="0" err="1"/>
              <a:t>mengenai</a:t>
            </a:r>
            <a:r>
              <a:rPr lang="en-US" sz="2400" dirty="0"/>
              <a:t> </a:t>
            </a:r>
            <a:r>
              <a:rPr lang="en-US" sz="2400" i="1" dirty="0"/>
              <a:t>Molecular Function, Biological Processes </a:t>
            </a:r>
            <a:r>
              <a:rPr lang="en-US" sz="2400" i="1" dirty="0" err="1"/>
              <a:t>dan</a:t>
            </a:r>
            <a:r>
              <a:rPr lang="en-US" sz="2400" i="1" dirty="0"/>
              <a:t> Cellular Components</a:t>
            </a:r>
            <a:r>
              <a:rPr lang="en-US" sz="2400" dirty="0" smtClean="0"/>
              <a:t> </a:t>
            </a:r>
            <a:r>
              <a:rPr lang="en-US" sz="2400" dirty="0" err="1" smtClean="0"/>
              <a:t>tumbuhan</a:t>
            </a:r>
            <a:endParaRPr sz="2400" dirty="0"/>
          </a:p>
        </p:txBody>
      </p:sp>
      <p:sp>
        <p:nvSpPr>
          <p:cNvPr id="5" name="Rectangle 4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12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>
                <a:solidFill>
                  <a:schemeClr val="bg1"/>
                </a:solidFill>
              </a:rPr>
              <a:t>Ruang Lingkup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>
              <a:buFont typeface="Arial" pitchFamily="34" charset="0"/>
              <a:buChar char="•"/>
            </a:pPr>
            <a:r>
              <a:rPr lang="en-US" sz="2400" dirty="0" err="1"/>
              <a:t>Ontologi</a:t>
            </a:r>
            <a:r>
              <a:rPr lang="en-US" sz="2400" dirty="0"/>
              <a:t> yang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penelitian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berasal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situs</a:t>
            </a:r>
            <a:r>
              <a:rPr lang="en-US" sz="2400" dirty="0"/>
              <a:t> geneontology.org</a:t>
            </a:r>
            <a:r>
              <a:rPr lang="en-US" sz="2400" dirty="0" smtClean="0"/>
              <a:t>.</a:t>
            </a:r>
          </a:p>
          <a:p>
            <a:pPr marL="457200" lvl="0" indent="-457200">
              <a:buFont typeface="Arial" pitchFamily="34" charset="0"/>
              <a:buChar char="•"/>
            </a:pPr>
            <a:r>
              <a:rPr lang="en-US" sz="2400" dirty="0" err="1" smtClean="0"/>
              <a:t>Membangun</a:t>
            </a:r>
            <a:r>
              <a:rPr lang="en-US" sz="2400" dirty="0" smtClean="0"/>
              <a:t> </a:t>
            </a:r>
            <a:r>
              <a:rPr lang="en-US" sz="2400" i="1" dirty="0" smtClean="0"/>
              <a:t>biodiversity informatics</a:t>
            </a:r>
            <a:r>
              <a:rPr lang="en-US" sz="2400" dirty="0" smtClean="0"/>
              <a:t> </a:t>
            </a:r>
            <a:r>
              <a:rPr lang="en-US" sz="2400" dirty="0" err="1" smtClean="0"/>
              <a:t>pada</a:t>
            </a:r>
            <a:r>
              <a:rPr lang="en-US" sz="2400" dirty="0" smtClean="0"/>
              <a:t> level </a:t>
            </a:r>
            <a:r>
              <a:rPr lang="en-US" sz="2400" dirty="0" err="1" smtClean="0"/>
              <a:t>genetik</a:t>
            </a:r>
            <a:r>
              <a:rPr lang="en-US" sz="2400" dirty="0" smtClean="0"/>
              <a:t>.</a:t>
            </a:r>
            <a:endParaRPr lang="en-US" sz="2400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" name="Rectangle 4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13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Metode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Penelitian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1066800"/>
          </a:xfrm>
        </p:spPr>
        <p:txBody>
          <a:bodyPr/>
          <a:lstStyle/>
          <a:p>
            <a:r>
              <a:rPr lang="en-US" sz="1800" i="1" dirty="0"/>
              <a:t>Semantic Web Object Oriented Design </a:t>
            </a:r>
            <a:r>
              <a:rPr lang="en-US" sz="1800" i="1" dirty="0" smtClean="0"/>
              <a:t>Methodology</a:t>
            </a:r>
            <a:r>
              <a:rPr lang="en-US" sz="1800" b="1" i="1" dirty="0" smtClean="0"/>
              <a:t> </a:t>
            </a:r>
            <a:r>
              <a:rPr lang="en-US" sz="1800" b="1" dirty="0" smtClean="0"/>
              <a:t>(</a:t>
            </a:r>
            <a:r>
              <a:rPr lang="en-US" sz="1800" dirty="0" smtClean="0"/>
              <a:t>SW-OODM) </a:t>
            </a:r>
            <a:r>
              <a:rPr lang="en-US" sz="1800" dirty="0" err="1"/>
              <a:t>meliputi</a:t>
            </a:r>
            <a:r>
              <a:rPr lang="en-US" sz="1800" dirty="0"/>
              <a:t> </a:t>
            </a:r>
            <a:r>
              <a:rPr lang="en-US" sz="1800" dirty="0" err="1"/>
              <a:t>aktivitas</a:t>
            </a:r>
            <a:r>
              <a:rPr lang="en-US" sz="1800" dirty="0"/>
              <a:t> yang </a:t>
            </a:r>
            <a:r>
              <a:rPr lang="en-US" sz="1800" dirty="0" err="1"/>
              <a:t>berguna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memformulasikan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mendeskripsikan</a:t>
            </a:r>
            <a:r>
              <a:rPr lang="en-US" sz="1800" dirty="0"/>
              <a:t> </a:t>
            </a:r>
            <a:r>
              <a:rPr lang="en-US" sz="1800" dirty="0" err="1"/>
              <a:t>pengetahuan</a:t>
            </a:r>
            <a:r>
              <a:rPr lang="en-US" sz="1800" dirty="0"/>
              <a:t>, </a:t>
            </a:r>
            <a:r>
              <a:rPr lang="en-US" sz="1800" dirty="0" err="1"/>
              <a:t>sehingga</a:t>
            </a:r>
            <a:r>
              <a:rPr lang="en-US" sz="1800" dirty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yang </a:t>
            </a:r>
            <a:r>
              <a:rPr lang="en-US" sz="1800" dirty="0" err="1"/>
              <a:t>dibuat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dimengerti</a:t>
            </a:r>
            <a:r>
              <a:rPr lang="en-US" sz="1800" dirty="0"/>
              <a:t> </a:t>
            </a:r>
            <a:r>
              <a:rPr lang="en-US" sz="1800" dirty="0" err="1"/>
              <a:t>baik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</a:t>
            </a:r>
            <a:r>
              <a:rPr lang="en-US" sz="1800" dirty="0" err="1"/>
              <a:t>mesin</a:t>
            </a:r>
            <a:r>
              <a:rPr lang="en-US" sz="1800" dirty="0"/>
              <a:t> </a:t>
            </a:r>
            <a:r>
              <a:rPr lang="en-US" sz="1800" dirty="0" err="1"/>
              <a:t>maupun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</a:t>
            </a:r>
            <a:r>
              <a:rPr lang="en-US" sz="1800" dirty="0" err="1"/>
              <a:t>manusia</a:t>
            </a:r>
            <a:r>
              <a:rPr lang="en-US" sz="1800" dirty="0"/>
              <a:t> (</a:t>
            </a:r>
            <a:r>
              <a:rPr lang="en-US" sz="1800" dirty="0" err="1"/>
              <a:t>Farooq</a:t>
            </a:r>
            <a:r>
              <a:rPr lang="en-US" sz="1800" dirty="0"/>
              <a:t> </a:t>
            </a:r>
            <a:r>
              <a:rPr lang="en-US" sz="1800" i="1" dirty="0"/>
              <a:t>et al.</a:t>
            </a:r>
            <a:r>
              <a:rPr lang="en-US" sz="1800" dirty="0"/>
              <a:t> 2010)</a:t>
            </a:r>
          </a:p>
        </p:txBody>
      </p:sp>
      <p:sp>
        <p:nvSpPr>
          <p:cNvPr id="11" name="Oval 10"/>
          <p:cNvSpPr/>
          <p:nvPr/>
        </p:nvSpPr>
        <p:spPr>
          <a:xfrm>
            <a:off x="381000" y="2647950"/>
            <a:ext cx="1981200" cy="19812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Fase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Analisis</a:t>
            </a:r>
            <a:endParaRPr lang="en-US" b="1" dirty="0"/>
          </a:p>
        </p:txBody>
      </p:sp>
      <p:sp>
        <p:nvSpPr>
          <p:cNvPr id="12" name="Oval 11"/>
          <p:cNvSpPr/>
          <p:nvPr/>
        </p:nvSpPr>
        <p:spPr>
          <a:xfrm>
            <a:off x="3581400" y="2647950"/>
            <a:ext cx="1981200" cy="1981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Fase</a:t>
            </a:r>
            <a:endParaRPr lang="en-US" b="1" dirty="0" smtClean="0"/>
          </a:p>
          <a:p>
            <a:pPr algn="ctr"/>
            <a:r>
              <a:rPr lang="en-US" b="1" dirty="0" err="1" smtClean="0"/>
              <a:t>Implementasi</a:t>
            </a:r>
            <a:r>
              <a:rPr lang="en-US" b="1" dirty="0" smtClean="0"/>
              <a:t> </a:t>
            </a:r>
            <a:r>
              <a:rPr lang="en-US" b="1" dirty="0" err="1" smtClean="0"/>
              <a:t>dan</a:t>
            </a:r>
            <a:r>
              <a:rPr lang="en-US" b="1" dirty="0" smtClean="0"/>
              <a:t> </a:t>
            </a:r>
            <a:r>
              <a:rPr lang="en-US" b="1" dirty="0" err="1" smtClean="0"/>
              <a:t>Desain</a:t>
            </a:r>
            <a:endParaRPr lang="en-US" sz="1050" b="1" dirty="0"/>
          </a:p>
        </p:txBody>
      </p:sp>
      <p:sp>
        <p:nvSpPr>
          <p:cNvPr id="13" name="Oval 12"/>
          <p:cNvSpPr/>
          <p:nvPr/>
        </p:nvSpPr>
        <p:spPr>
          <a:xfrm>
            <a:off x="6477000" y="2647950"/>
            <a:ext cx="1981200" cy="1981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Evaluasi</a:t>
            </a:r>
            <a:endParaRPr lang="en-US" b="1" dirty="0"/>
          </a:p>
        </p:txBody>
      </p:sp>
      <p:cxnSp>
        <p:nvCxnSpPr>
          <p:cNvPr id="9" name="Straight Arrow Connector 8"/>
          <p:cNvCxnSpPr>
            <a:stCxn id="11" idx="6"/>
            <a:endCxn id="12" idx="2"/>
          </p:cNvCxnSpPr>
          <p:nvPr/>
        </p:nvCxnSpPr>
        <p:spPr>
          <a:xfrm>
            <a:off x="2362200" y="3638550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6"/>
            <a:endCxn id="13" idx="2"/>
          </p:cNvCxnSpPr>
          <p:nvPr/>
        </p:nvCxnSpPr>
        <p:spPr>
          <a:xfrm>
            <a:off x="5562600" y="363855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305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14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 smtClean="0">
                <a:solidFill>
                  <a:schemeClr val="bg1"/>
                </a:solidFill>
              </a:rPr>
              <a:t>Fase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 err="1" smtClean="0">
                <a:solidFill>
                  <a:schemeClr val="bg1"/>
                </a:solidFill>
              </a:rPr>
              <a:t>Analisis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19200" y="1733550"/>
            <a:ext cx="1905000" cy="838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Analisis</a:t>
            </a:r>
            <a:r>
              <a:rPr lang="en-US" b="1" dirty="0" smtClean="0"/>
              <a:t> Model </a:t>
            </a:r>
            <a:r>
              <a:rPr lang="en-US" b="1" dirty="0" err="1" smtClean="0"/>
              <a:t>Ontologi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3657600" y="2419350"/>
            <a:ext cx="19050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Analisis</a:t>
            </a:r>
            <a:r>
              <a:rPr lang="en-US" b="1" dirty="0" smtClean="0"/>
              <a:t> Model </a:t>
            </a:r>
            <a:r>
              <a:rPr lang="en-US" b="1" dirty="0" err="1" smtClean="0"/>
              <a:t>Informasi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6096000" y="3333750"/>
            <a:ext cx="1905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Analisis</a:t>
            </a:r>
            <a:r>
              <a:rPr lang="en-US" b="1" dirty="0" smtClean="0"/>
              <a:t> Model User</a:t>
            </a:r>
            <a:endParaRPr lang="en-US" b="1" dirty="0"/>
          </a:p>
        </p:txBody>
      </p:sp>
      <p:cxnSp>
        <p:nvCxnSpPr>
          <p:cNvPr id="10" name="Elbow Connector 9"/>
          <p:cNvCxnSpPr>
            <a:stCxn id="6" idx="2"/>
            <a:endCxn id="8" idx="1"/>
          </p:cNvCxnSpPr>
          <p:nvPr/>
        </p:nvCxnSpPr>
        <p:spPr>
          <a:xfrm rot="16200000" flipH="1">
            <a:off x="2781300" y="1962150"/>
            <a:ext cx="266700" cy="14859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8" idx="2"/>
            <a:endCxn id="9" idx="1"/>
          </p:cNvCxnSpPr>
          <p:nvPr/>
        </p:nvCxnSpPr>
        <p:spPr>
          <a:xfrm rot="16200000" flipH="1">
            <a:off x="5105400" y="2762250"/>
            <a:ext cx="495300" cy="14859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3576671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Analisis</a:t>
            </a:r>
            <a:r>
              <a:rPr lang="en-GB" dirty="0">
                <a:solidFill>
                  <a:schemeClr val="bg1"/>
                </a:solidFill>
              </a:rPr>
              <a:t> Model </a:t>
            </a:r>
            <a:r>
              <a:rPr lang="en-GB" dirty="0" err="1">
                <a:solidFill>
                  <a:schemeClr val="bg1"/>
                </a:solidFill>
              </a:rPr>
              <a:t>Ontologi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2400" dirty="0" err="1" smtClean="0"/>
              <a:t>Identifikasi</a:t>
            </a:r>
            <a:r>
              <a:rPr lang="en-GB" sz="2400" dirty="0" smtClean="0"/>
              <a:t> domain </a:t>
            </a:r>
            <a:r>
              <a:rPr lang="en-GB" sz="2400" dirty="0" err="1" smtClean="0"/>
              <a:t>pada</a:t>
            </a:r>
            <a:r>
              <a:rPr lang="en-GB" sz="2400" dirty="0" smtClean="0"/>
              <a:t> model </a:t>
            </a:r>
            <a:r>
              <a:rPr lang="en-GB" sz="2400" dirty="0" err="1" smtClean="0"/>
              <a:t>ontologi</a:t>
            </a:r>
            <a:endParaRPr lang="en-GB" sz="2400" dirty="0"/>
          </a:p>
        </p:txBody>
      </p:sp>
      <p:sp>
        <p:nvSpPr>
          <p:cNvPr id="2" name="Flowchart: Magnetic Disk 1"/>
          <p:cNvSpPr/>
          <p:nvPr/>
        </p:nvSpPr>
        <p:spPr>
          <a:xfrm>
            <a:off x="685800" y="2114550"/>
            <a:ext cx="1981200" cy="2438400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Gen</a:t>
            </a:r>
          </a:p>
          <a:p>
            <a:pPr algn="ctr"/>
            <a:r>
              <a:rPr lang="en-US" sz="2400" b="1" dirty="0" smtClean="0"/>
              <a:t>Ontology</a:t>
            </a:r>
            <a:endParaRPr lang="en-US" sz="2400" b="1" dirty="0"/>
          </a:p>
        </p:txBody>
      </p:sp>
      <p:sp>
        <p:nvSpPr>
          <p:cNvPr id="3" name="Rounded Rectangle 2"/>
          <p:cNvSpPr/>
          <p:nvPr/>
        </p:nvSpPr>
        <p:spPr>
          <a:xfrm>
            <a:off x="3962400" y="1962150"/>
            <a:ext cx="3200400" cy="609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Celluler</a:t>
            </a:r>
            <a:r>
              <a:rPr lang="en-US" b="1" dirty="0" smtClean="0"/>
              <a:t> Components</a:t>
            </a:r>
            <a:endParaRPr lang="en-US" b="1" dirty="0"/>
          </a:p>
        </p:txBody>
      </p:sp>
      <p:sp>
        <p:nvSpPr>
          <p:cNvPr id="7" name="Rounded Rectangle 6"/>
          <p:cNvSpPr/>
          <p:nvPr/>
        </p:nvSpPr>
        <p:spPr>
          <a:xfrm>
            <a:off x="3975100" y="3028950"/>
            <a:ext cx="3200400" cy="6096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Molecular Functions</a:t>
            </a:r>
            <a:endParaRPr lang="en-US" b="1" dirty="0"/>
          </a:p>
        </p:txBody>
      </p:sp>
      <p:sp>
        <p:nvSpPr>
          <p:cNvPr id="8" name="Rounded Rectangle 7"/>
          <p:cNvSpPr/>
          <p:nvPr/>
        </p:nvSpPr>
        <p:spPr>
          <a:xfrm>
            <a:off x="3975100" y="4019550"/>
            <a:ext cx="3200400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Biological Process</a:t>
            </a:r>
            <a:endParaRPr lang="en-US" b="1" dirty="0"/>
          </a:p>
        </p:txBody>
      </p:sp>
      <p:cxnSp>
        <p:nvCxnSpPr>
          <p:cNvPr id="6" name="Straight Arrow Connector 5"/>
          <p:cNvCxnSpPr>
            <a:stCxn id="2" idx="4"/>
            <a:endCxn id="3" idx="1"/>
          </p:cNvCxnSpPr>
          <p:nvPr/>
        </p:nvCxnSpPr>
        <p:spPr>
          <a:xfrm flipV="1">
            <a:off x="2667000" y="2266950"/>
            <a:ext cx="129540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4"/>
            <a:endCxn id="7" idx="1"/>
          </p:cNvCxnSpPr>
          <p:nvPr/>
        </p:nvCxnSpPr>
        <p:spPr>
          <a:xfrm>
            <a:off x="2667000" y="3333750"/>
            <a:ext cx="13081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" idx="4"/>
            <a:endCxn id="8" idx="1"/>
          </p:cNvCxnSpPr>
          <p:nvPr/>
        </p:nvCxnSpPr>
        <p:spPr>
          <a:xfrm>
            <a:off x="2667000" y="3333750"/>
            <a:ext cx="1308100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16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build="p"/>
      <p:bldP spid="2" grpId="0" animBg="1"/>
      <p:bldP spid="3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Menentukan</a:t>
            </a:r>
            <a:r>
              <a:rPr lang="en-GB" dirty="0">
                <a:solidFill>
                  <a:schemeClr val="bg1"/>
                </a:solidFill>
              </a:rPr>
              <a:t> Model </a:t>
            </a:r>
            <a:r>
              <a:rPr lang="en-GB" dirty="0" err="1">
                <a:solidFill>
                  <a:schemeClr val="bg1"/>
                </a:solidFill>
              </a:rPr>
              <a:t>Informasi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Rounded Rectangle 1"/>
          <p:cNvSpPr/>
          <p:nvPr/>
        </p:nvSpPr>
        <p:spPr>
          <a:xfrm>
            <a:off x="838200" y="2813050"/>
            <a:ext cx="23622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562600" y="1873250"/>
            <a:ext cx="2362200" cy="990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subClass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562600" y="3848100"/>
            <a:ext cx="2362200" cy="990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subClass</a:t>
            </a:r>
            <a:endParaRPr lang="en-US" dirty="0"/>
          </a:p>
        </p:txBody>
      </p:sp>
      <p:cxnSp>
        <p:nvCxnSpPr>
          <p:cNvPr id="9" name="Elbow Connector 8"/>
          <p:cNvCxnSpPr>
            <a:stCxn id="2" idx="3"/>
            <a:endCxn id="6" idx="1"/>
          </p:cNvCxnSpPr>
          <p:nvPr/>
        </p:nvCxnSpPr>
        <p:spPr>
          <a:xfrm flipV="1">
            <a:off x="3200400" y="2368550"/>
            <a:ext cx="2362200" cy="93980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05200" y="2044700"/>
            <a:ext cx="1676400" cy="838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Properti</a:t>
            </a:r>
            <a:endParaRPr lang="en-US" dirty="0"/>
          </a:p>
        </p:txBody>
      </p:sp>
      <p:cxnSp>
        <p:nvCxnSpPr>
          <p:cNvPr id="12" name="Elbow Connector 11"/>
          <p:cNvCxnSpPr>
            <a:stCxn id="2" idx="3"/>
            <a:endCxn id="7" idx="1"/>
          </p:cNvCxnSpPr>
          <p:nvPr/>
        </p:nvCxnSpPr>
        <p:spPr>
          <a:xfrm>
            <a:off x="3200400" y="3308350"/>
            <a:ext cx="2362200" cy="103505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492500" y="3800475"/>
            <a:ext cx="1676400" cy="838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Properti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077200" y="4371975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17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10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Menentukan</a:t>
            </a:r>
            <a:r>
              <a:rPr lang="en-GB" dirty="0">
                <a:solidFill>
                  <a:schemeClr val="bg1"/>
                </a:solidFill>
              </a:rPr>
              <a:t> Model User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dirty="0" smtClean="0"/>
              <a:t>Use Case</a:t>
            </a:r>
            <a:r>
              <a:rPr lang="en-US" sz="2400" dirty="0"/>
              <a:t> </a:t>
            </a:r>
            <a:r>
              <a:rPr lang="en-US" sz="2400" dirty="0" smtClean="0"/>
              <a:t>Diagram</a:t>
            </a:r>
          </a:p>
          <a:p>
            <a:pPr marL="457200" indent="-457200"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dirty="0" smtClean="0"/>
              <a:t>Activity Diagram</a:t>
            </a:r>
          </a:p>
          <a:p>
            <a:pPr marL="457200" indent="-457200"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dirty="0" smtClean="0"/>
              <a:t>Class Diagram</a:t>
            </a:r>
          </a:p>
          <a:p>
            <a:pPr marL="457200" indent="-457200">
              <a:spcBef>
                <a:spcPts val="0"/>
              </a:spcBef>
              <a:buFont typeface="Arial" pitchFamily="34" charset="0"/>
              <a:buChar char="•"/>
            </a:pPr>
            <a:r>
              <a:rPr lang="en-US" sz="2400" dirty="0" smtClean="0"/>
              <a:t>Sequence Diagram</a:t>
            </a:r>
          </a:p>
        </p:txBody>
      </p:sp>
      <p:sp>
        <p:nvSpPr>
          <p:cNvPr id="5" name="Rectangle 4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18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Fase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Implementasi</a:t>
            </a:r>
            <a:r>
              <a:rPr lang="en-GB" dirty="0">
                <a:solidFill>
                  <a:schemeClr val="bg1"/>
                </a:solidFill>
              </a:rPr>
              <a:t> &amp; </a:t>
            </a:r>
            <a:r>
              <a:rPr lang="en-GB" dirty="0" err="1">
                <a:solidFill>
                  <a:schemeClr val="bg1"/>
                </a:solidFill>
              </a:rPr>
              <a:t>Desain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1346200"/>
            <a:ext cx="19050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Parsing </a:t>
            </a:r>
            <a:r>
              <a:rPr lang="en-US" b="1" dirty="0" err="1" smtClean="0"/>
              <a:t>Ontologi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2514600" y="2184400"/>
            <a:ext cx="1905000" cy="838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Implementasi</a:t>
            </a:r>
            <a:r>
              <a:rPr lang="en-US" b="1" dirty="0" smtClean="0"/>
              <a:t> Model </a:t>
            </a:r>
            <a:r>
              <a:rPr lang="en-US" b="1" dirty="0" err="1" smtClean="0"/>
              <a:t>Informasi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4838700" y="3022600"/>
            <a:ext cx="1905000" cy="838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Implementasi</a:t>
            </a:r>
            <a:r>
              <a:rPr lang="en-US" b="1" dirty="0" smtClean="0"/>
              <a:t> Model User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7086600" y="4019550"/>
            <a:ext cx="1905000" cy="8382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Desain</a:t>
            </a:r>
            <a:r>
              <a:rPr lang="en-US" b="1" dirty="0" smtClean="0"/>
              <a:t> User Interface</a:t>
            </a:r>
            <a:endParaRPr lang="en-US" b="1" dirty="0"/>
          </a:p>
        </p:txBody>
      </p:sp>
      <p:cxnSp>
        <p:nvCxnSpPr>
          <p:cNvPr id="3" name="Elbow Connector 2"/>
          <p:cNvCxnSpPr>
            <a:stCxn id="6" idx="2"/>
            <a:endCxn id="7" idx="1"/>
          </p:cNvCxnSpPr>
          <p:nvPr/>
        </p:nvCxnSpPr>
        <p:spPr>
          <a:xfrm rot="16200000" flipH="1">
            <a:off x="1638300" y="1727200"/>
            <a:ext cx="419100" cy="13335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7" idx="2"/>
            <a:endCxn id="8" idx="1"/>
          </p:cNvCxnSpPr>
          <p:nvPr/>
        </p:nvCxnSpPr>
        <p:spPr>
          <a:xfrm rot="16200000" flipH="1">
            <a:off x="3943350" y="2546350"/>
            <a:ext cx="419100" cy="13716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2"/>
            <a:endCxn id="9" idx="1"/>
          </p:cNvCxnSpPr>
          <p:nvPr/>
        </p:nvCxnSpPr>
        <p:spPr>
          <a:xfrm rot="16200000" flipH="1">
            <a:off x="6149975" y="3502025"/>
            <a:ext cx="577850" cy="129540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4800" y="439420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19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1141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 err="1"/>
              <a:t>Latar</a:t>
            </a:r>
            <a:r>
              <a:rPr lang="en-GB" sz="2800" dirty="0"/>
              <a:t> </a:t>
            </a:r>
            <a:r>
              <a:rPr lang="en-GB" sz="2800" dirty="0" err="1"/>
              <a:t>Belakang</a:t>
            </a:r>
            <a:endParaRPr lang="en-GB" sz="2800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 err="1"/>
              <a:t>Tujuan</a:t>
            </a:r>
            <a:endParaRPr lang="en-GB" sz="2800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 err="1"/>
              <a:t>Manfaat</a:t>
            </a:r>
            <a:endParaRPr lang="en-GB" sz="2800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 err="1"/>
              <a:t>Ruang</a:t>
            </a:r>
            <a:r>
              <a:rPr lang="en-GB" sz="2800" dirty="0"/>
              <a:t> </a:t>
            </a:r>
            <a:r>
              <a:rPr lang="en-GB" sz="2800" dirty="0" err="1"/>
              <a:t>Lingkup</a:t>
            </a:r>
            <a:endParaRPr lang="en-GB" sz="2800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 err="1"/>
              <a:t>Metode</a:t>
            </a:r>
            <a:r>
              <a:rPr lang="en-GB" sz="2800" dirty="0"/>
              <a:t> </a:t>
            </a:r>
            <a:r>
              <a:rPr lang="en-GB" sz="2800" dirty="0" err="1"/>
              <a:t>Penelitian</a:t>
            </a:r>
            <a:endParaRPr lang="en-GB" sz="2800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 err="1"/>
              <a:t>Lingkungan</a:t>
            </a:r>
            <a:r>
              <a:rPr lang="en-GB" sz="2800" dirty="0"/>
              <a:t> </a:t>
            </a:r>
            <a:r>
              <a:rPr lang="en-GB" sz="2800" dirty="0" err="1"/>
              <a:t>Pengembangan</a:t>
            </a:r>
            <a:endParaRPr lang="en-GB" sz="2800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 err="1"/>
              <a:t>Jadwal</a:t>
            </a:r>
            <a:r>
              <a:rPr lang="en-GB" sz="2800" dirty="0"/>
              <a:t> </a:t>
            </a:r>
            <a:r>
              <a:rPr lang="en-GB" sz="2800" dirty="0" err="1"/>
              <a:t>Penelitian</a:t>
            </a:r>
            <a:endParaRPr lang="en-GB" sz="2800" dirty="0"/>
          </a:p>
        </p:txBody>
      </p:sp>
      <p:sp>
        <p:nvSpPr>
          <p:cNvPr id="2" name="Rectangle 1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>
                <a:solidFill>
                  <a:schemeClr val="bg1"/>
                </a:solidFill>
              </a:rPr>
              <a:t>Parsing </a:t>
            </a:r>
            <a:r>
              <a:rPr lang="en-GB" dirty="0" err="1">
                <a:solidFill>
                  <a:schemeClr val="bg1"/>
                </a:solidFill>
              </a:rPr>
              <a:t>Ontologi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>
            <a:stCxn id="2" idx="6"/>
            <a:endCxn id="16" idx="2"/>
          </p:cNvCxnSpPr>
          <p:nvPr/>
        </p:nvCxnSpPr>
        <p:spPr>
          <a:xfrm>
            <a:off x="1371600" y="2184004"/>
            <a:ext cx="11049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304800" y="1707754"/>
            <a:ext cx="3238500" cy="952500"/>
            <a:chOff x="762000" y="2038350"/>
            <a:chExt cx="3238500" cy="952500"/>
          </a:xfrm>
        </p:grpSpPr>
        <p:sp>
          <p:nvSpPr>
            <p:cNvPr id="2" name="Oval 1"/>
            <p:cNvSpPr/>
            <p:nvPr/>
          </p:nvSpPr>
          <p:spPr>
            <a:xfrm>
              <a:off x="762000" y="2038350"/>
              <a:ext cx="1066800" cy="9525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Subyek</a:t>
              </a:r>
              <a:endParaRPr lang="en-US" sz="120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2933700" y="2038350"/>
              <a:ext cx="1066800" cy="9525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Obyek</a:t>
              </a:r>
              <a:endParaRPr 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05000" y="2495550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Predikat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99191" y="3371978"/>
            <a:ext cx="3254663" cy="1031421"/>
            <a:chOff x="609600" y="2760890"/>
            <a:chExt cx="3254663" cy="1031421"/>
          </a:xfrm>
        </p:grpSpPr>
        <p:grpSp>
          <p:nvGrpSpPr>
            <p:cNvPr id="26" name="Group 25"/>
            <p:cNvGrpSpPr/>
            <p:nvPr/>
          </p:nvGrpSpPr>
          <p:grpSpPr>
            <a:xfrm>
              <a:off x="609600" y="2760890"/>
              <a:ext cx="3254663" cy="1031421"/>
              <a:chOff x="762000" y="1998890"/>
              <a:chExt cx="3254663" cy="1031421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762000" y="2038350"/>
                <a:ext cx="1066800" cy="952500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 smtClean="0"/>
                  <a:t>Padi</a:t>
                </a:r>
                <a:endParaRPr lang="en-US" sz="12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917538" y="1998890"/>
                <a:ext cx="1099125" cy="1031421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 err="1" smtClean="0"/>
                  <a:t>Tumbuhan</a:t>
                </a:r>
                <a:endParaRPr lang="en-US" sz="900" b="1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905000" y="2495550"/>
                <a:ext cx="7216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adalah</a:t>
                </a:r>
                <a:endParaRPr lang="en-US" dirty="0"/>
              </a:p>
            </p:txBody>
          </p:sp>
        </p:grpSp>
        <p:cxnSp>
          <p:nvCxnSpPr>
            <p:cNvPr id="30" name="Straight Arrow Connector 29"/>
            <p:cNvCxnSpPr>
              <a:stCxn id="27" idx="6"/>
              <a:endCxn id="28" idx="2"/>
            </p:cNvCxnSpPr>
            <p:nvPr/>
          </p:nvCxnSpPr>
          <p:spPr>
            <a:xfrm>
              <a:off x="1676400" y="3276600"/>
              <a:ext cx="1088738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3219691" y="1809750"/>
            <a:ext cx="4743209" cy="2974777"/>
            <a:chOff x="3219691" y="1809750"/>
            <a:chExt cx="4743209" cy="2974777"/>
          </a:xfrm>
        </p:grpSpPr>
        <p:grpSp>
          <p:nvGrpSpPr>
            <p:cNvPr id="52" name="Group 51"/>
            <p:cNvGrpSpPr/>
            <p:nvPr/>
          </p:nvGrpSpPr>
          <p:grpSpPr>
            <a:xfrm>
              <a:off x="4724400" y="1809750"/>
              <a:ext cx="2908300" cy="917377"/>
              <a:chOff x="4724400" y="1809750"/>
              <a:chExt cx="2908300" cy="917377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4724400" y="1809750"/>
                <a:ext cx="2895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/>
                  <a:t>Subyek</a:t>
                </a:r>
                <a:r>
                  <a:rPr lang="en-US" dirty="0" smtClean="0"/>
                  <a:t> : URI / Blank Node</a:t>
                </a:r>
                <a:endParaRPr lang="en-US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724400" y="2117527"/>
                <a:ext cx="2895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/>
                  <a:t>Predikat</a:t>
                </a:r>
                <a:r>
                  <a:rPr lang="en-US" dirty="0" smtClean="0"/>
                  <a:t>: URI</a:t>
                </a:r>
                <a:endParaRPr lang="en-US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737100" y="2419350"/>
                <a:ext cx="2895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/>
                  <a:t>Obyek</a:t>
                </a:r>
                <a:r>
                  <a:rPr lang="en-US" dirty="0" smtClean="0"/>
                  <a:t>: URI / Literal / Blank Node</a:t>
                </a:r>
                <a:endParaRPr lang="en-US" dirty="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4724400" y="3333750"/>
              <a:ext cx="3238500" cy="952500"/>
              <a:chOff x="609600" y="2800350"/>
              <a:chExt cx="3238500" cy="952500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609600" y="2800350"/>
                <a:ext cx="3238500" cy="952500"/>
                <a:chOff x="762000" y="2038350"/>
                <a:chExt cx="3238500" cy="952500"/>
              </a:xfrm>
            </p:grpSpPr>
            <p:sp>
              <p:nvSpPr>
                <p:cNvPr id="40" name="Oval 39"/>
                <p:cNvSpPr/>
                <p:nvPr/>
              </p:nvSpPr>
              <p:spPr>
                <a:xfrm>
                  <a:off x="762000" y="2038350"/>
                  <a:ext cx="1066800" cy="95250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/>
                    <a:t>Padi</a:t>
                  </a:r>
                  <a:endParaRPr lang="en-US" sz="1200" dirty="0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2933700" y="2038350"/>
                  <a:ext cx="1066800" cy="952500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err="1"/>
                    <a:t>Tumbuhan</a:t>
                  </a:r>
                  <a:endParaRPr lang="en-US" sz="8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1905000" y="2495550"/>
                  <a:ext cx="7216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 smtClean="0"/>
                    <a:t>adalah</a:t>
                  </a:r>
                  <a:endParaRPr lang="en-US" dirty="0"/>
                </a:p>
              </p:txBody>
            </p:sp>
          </p:grpSp>
          <p:cxnSp>
            <p:nvCxnSpPr>
              <p:cNvPr id="39" name="Straight Arrow Connector 38"/>
              <p:cNvCxnSpPr>
                <a:stCxn id="40" idx="6"/>
                <a:endCxn id="41" idx="2"/>
              </p:cNvCxnSpPr>
              <p:nvPr/>
            </p:nvCxnSpPr>
            <p:spPr>
              <a:xfrm>
                <a:off x="1676400" y="3276600"/>
                <a:ext cx="11049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/>
            <p:cNvSpPr txBox="1"/>
            <p:nvPr/>
          </p:nvSpPr>
          <p:spPr>
            <a:xfrm>
              <a:off x="3219691" y="2915046"/>
              <a:ext cx="20762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www.example.com/padi</a:t>
              </a:r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791863" y="4476750"/>
              <a:ext cx="2274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www.example.com/adalah</a:t>
              </a:r>
              <a:endParaRPr lang="en-US" dirty="0"/>
            </a:p>
          </p:txBody>
        </p:sp>
        <p:cxnSp>
          <p:nvCxnSpPr>
            <p:cNvPr id="48" name="Straight Arrow Connector 47"/>
            <p:cNvCxnSpPr>
              <a:stCxn id="40" idx="1"/>
              <a:endCxn id="46" idx="2"/>
            </p:cNvCxnSpPr>
            <p:nvPr/>
          </p:nvCxnSpPr>
          <p:spPr>
            <a:xfrm flipH="1" flipV="1">
              <a:off x="4257796" y="3222823"/>
              <a:ext cx="622833" cy="25041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2" idx="2"/>
              <a:endCxn id="50" idx="0"/>
            </p:cNvCxnSpPr>
            <p:nvPr/>
          </p:nvCxnSpPr>
          <p:spPr>
            <a:xfrm flipH="1">
              <a:off x="5929354" y="4098727"/>
              <a:ext cx="298882" cy="37802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20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Implementasi</a:t>
            </a:r>
            <a:r>
              <a:rPr lang="en-GB" dirty="0">
                <a:solidFill>
                  <a:schemeClr val="bg1"/>
                </a:solidFill>
              </a:rPr>
              <a:t> Model </a:t>
            </a:r>
            <a:r>
              <a:rPr lang="en-GB" dirty="0" err="1">
                <a:solidFill>
                  <a:schemeClr val="bg1"/>
                </a:solidFill>
              </a:rPr>
              <a:t>Informasi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dirty="0" err="1"/>
              <a:t>P</a:t>
            </a:r>
            <a:r>
              <a:rPr lang="en-US" sz="2400" dirty="0" err="1" smtClean="0"/>
              <a:t>embuatan</a:t>
            </a:r>
            <a:r>
              <a:rPr lang="en-US" sz="2400" dirty="0" smtClean="0"/>
              <a:t> </a:t>
            </a:r>
            <a:r>
              <a:rPr lang="en-US" sz="2400" i="1" dirty="0"/>
              <a:t>query</a:t>
            </a:r>
            <a:r>
              <a:rPr lang="en-US" sz="2400" dirty="0"/>
              <a:t> SPARQL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mengembalikan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yang </a:t>
            </a:r>
            <a:r>
              <a:rPr lang="en-US" sz="2400" dirty="0" err="1"/>
              <a:t>terdapat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 smtClean="0"/>
              <a:t>ontologi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 smtClean="0"/>
              <a:t>protege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09600" y="2419350"/>
            <a:ext cx="3733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PREFIX</a:t>
            </a:r>
            <a:r>
              <a:rPr lang="en-US" dirty="0"/>
              <a:t> ex: &lt;http://www.example.com/&gt;</a:t>
            </a:r>
            <a:br>
              <a:rPr lang="en-US" dirty="0"/>
            </a:br>
            <a:r>
              <a:rPr lang="en-US" b="1" dirty="0"/>
              <a:t>SELECT</a:t>
            </a:r>
            <a:r>
              <a:rPr lang="en-US" dirty="0"/>
              <a:t> ?</a:t>
            </a:r>
            <a:r>
              <a:rPr lang="en-US" dirty="0" err="1"/>
              <a:t>subjek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WHERE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?</a:t>
            </a:r>
            <a:r>
              <a:rPr lang="en-US" dirty="0" err="1"/>
              <a:t>subjek</a:t>
            </a:r>
            <a:r>
              <a:rPr lang="en-US" dirty="0"/>
              <a:t> </a:t>
            </a:r>
            <a:r>
              <a:rPr lang="en-US" dirty="0" err="1"/>
              <a:t>rdf:type</a:t>
            </a:r>
            <a:r>
              <a:rPr lang="en-US" dirty="0"/>
              <a:t> ex: </a:t>
            </a:r>
            <a:r>
              <a:rPr lang="en-US" dirty="0" err="1"/>
              <a:t>tumbuhan</a:t>
            </a:r>
            <a:r>
              <a:rPr lang="en-US" dirty="0"/>
              <a:t> .</a:t>
            </a:r>
            <a:br>
              <a:rPr lang="en-US" dirty="0"/>
            </a:br>
            <a:r>
              <a:rPr lang="en-US" dirty="0"/>
              <a:t>?</a:t>
            </a:r>
            <a:r>
              <a:rPr lang="en-US" dirty="0" err="1"/>
              <a:t>subjek</a:t>
            </a:r>
            <a:r>
              <a:rPr lang="en-US" dirty="0"/>
              <a:t> ?</a:t>
            </a:r>
            <a:r>
              <a:rPr lang="en-US" dirty="0" err="1"/>
              <a:t>prediket</a:t>
            </a:r>
            <a:r>
              <a:rPr lang="en-US" dirty="0"/>
              <a:t> ?</a:t>
            </a:r>
            <a:r>
              <a:rPr lang="en-US" dirty="0" err="1"/>
              <a:t>objek</a:t>
            </a:r>
            <a:r>
              <a:rPr lang="en-US" dirty="0"/>
              <a:t> .</a:t>
            </a:r>
            <a:br>
              <a:rPr lang="en-US" dirty="0"/>
            </a:b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21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Implementasi</a:t>
            </a:r>
            <a:r>
              <a:rPr lang="en-GB" dirty="0">
                <a:solidFill>
                  <a:schemeClr val="bg1"/>
                </a:solidFill>
              </a:rPr>
              <a:t> Model User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800" dirty="0" err="1"/>
              <a:t>M</a:t>
            </a:r>
            <a:r>
              <a:rPr lang="en-US" sz="2800" dirty="0" err="1" smtClean="0"/>
              <a:t>embuat</a:t>
            </a:r>
            <a:r>
              <a:rPr lang="en-US" sz="2800" dirty="0" smtClean="0"/>
              <a:t> </a:t>
            </a:r>
            <a:r>
              <a:rPr lang="en-US" sz="2800" dirty="0" err="1"/>
              <a:t>fungsi-fungsi</a:t>
            </a:r>
            <a:r>
              <a:rPr lang="en-US" sz="2800" dirty="0"/>
              <a:t> yang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memanfaatkan</a:t>
            </a:r>
            <a:r>
              <a:rPr lang="en-US" sz="2800" dirty="0"/>
              <a:t> </a:t>
            </a:r>
            <a:r>
              <a:rPr lang="en-US" sz="2800" i="1" dirty="0" smtClean="0"/>
              <a:t>query SPARQL</a:t>
            </a:r>
            <a:endParaRPr sz="2800" dirty="0"/>
          </a:p>
        </p:txBody>
      </p:sp>
      <p:pic>
        <p:nvPicPr>
          <p:cNvPr id="5" name="Picture 2" descr="http://www.unixstickers.com/image/cache/data/stickers/python/python.sh-600x6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544851"/>
            <a:ext cx="1476464" cy="14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flask.pocoo.org/static/logo/flas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910723"/>
            <a:ext cx="2036890" cy="79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avatars0.githubusercontent.com/u/1401847?v=3&amp;s=4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736187"/>
            <a:ext cx="1146175" cy="11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381000" y="2748049"/>
            <a:ext cx="1600200" cy="112245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1" dirty="0" smtClean="0"/>
              <a:t>SPARQL</a:t>
            </a:r>
            <a:endParaRPr lang="en-US" sz="1800" b="1" dirty="0"/>
          </a:p>
        </p:txBody>
      </p:sp>
      <p:sp>
        <p:nvSpPr>
          <p:cNvPr id="3" name="Plus 2"/>
          <p:cNvSpPr/>
          <p:nvPr/>
        </p:nvSpPr>
        <p:spPr>
          <a:xfrm>
            <a:off x="1981200" y="3003816"/>
            <a:ext cx="609600" cy="55853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lus 9"/>
          <p:cNvSpPr/>
          <p:nvPr/>
        </p:nvSpPr>
        <p:spPr>
          <a:xfrm>
            <a:off x="3810000" y="2991382"/>
            <a:ext cx="609600" cy="55853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lus 10"/>
          <p:cNvSpPr/>
          <p:nvPr/>
        </p:nvSpPr>
        <p:spPr>
          <a:xfrm>
            <a:off x="5676900" y="2991382"/>
            <a:ext cx="609600" cy="55853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22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uild="p"/>
      <p:bldP spid="2" grpId="0" animBg="1"/>
      <p:bldP spid="3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Desain</a:t>
            </a:r>
            <a:r>
              <a:rPr lang="en-GB" dirty="0">
                <a:solidFill>
                  <a:schemeClr val="bg1"/>
                </a:solidFill>
              </a:rPr>
              <a:t> User Interface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400" dirty="0" err="1"/>
              <a:t>desain</a:t>
            </a:r>
            <a:r>
              <a:rPr lang="en-US" sz="2400" dirty="0"/>
              <a:t> </a:t>
            </a:r>
            <a:r>
              <a:rPr lang="en-US" sz="2400" i="1" dirty="0"/>
              <a:t>user</a:t>
            </a:r>
            <a:r>
              <a:rPr lang="en-US" sz="2400" dirty="0"/>
              <a:t> </a:t>
            </a:r>
            <a:r>
              <a:rPr lang="en-US" sz="2400" i="1" dirty="0"/>
              <a:t>interface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 smtClean="0"/>
              <a:t>membuat</a:t>
            </a:r>
            <a:r>
              <a:rPr lang="en-US" sz="2400" dirty="0" smtClean="0"/>
              <a:t> </a:t>
            </a:r>
            <a:r>
              <a:rPr lang="en-US" sz="2400" dirty="0" err="1" smtClean="0"/>
              <a:t>halaman</a:t>
            </a:r>
            <a:r>
              <a:rPr lang="en-US" sz="2400" dirty="0" smtClean="0"/>
              <a:t> </a:t>
            </a:r>
            <a:r>
              <a:rPr lang="en-US" sz="2400" dirty="0"/>
              <a:t>yang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diakses</a:t>
            </a:r>
            <a:r>
              <a:rPr lang="en-US" sz="2400" dirty="0"/>
              <a:t>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i="1" dirty="0"/>
              <a:t>user</a:t>
            </a:r>
            <a:endParaRPr sz="2400" dirty="0"/>
          </a:p>
        </p:txBody>
      </p:sp>
      <p:sp>
        <p:nvSpPr>
          <p:cNvPr id="3" name="Rounded Rectangle 2"/>
          <p:cNvSpPr/>
          <p:nvPr/>
        </p:nvSpPr>
        <p:spPr>
          <a:xfrm>
            <a:off x="1143000" y="2647950"/>
            <a:ext cx="1752600" cy="1752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HTML</a:t>
            </a:r>
            <a:endParaRPr lang="en-US" sz="18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3505200" y="2647950"/>
            <a:ext cx="1752600" cy="1752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CSS</a:t>
            </a:r>
            <a:endParaRPr lang="en-US" sz="18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5943600" y="2647950"/>
            <a:ext cx="1752600" cy="17526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 smtClean="0"/>
              <a:t>Javascript</a:t>
            </a:r>
            <a:endParaRPr lang="en-US" sz="1800" b="1" dirty="0"/>
          </a:p>
        </p:txBody>
      </p:sp>
      <p:sp>
        <p:nvSpPr>
          <p:cNvPr id="9" name="Rectangle 8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23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Evaluasi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i="1" dirty="0"/>
              <a:t>black </a:t>
            </a:r>
            <a:r>
              <a:rPr lang="en-US" sz="2400" i="1" dirty="0" smtClean="0"/>
              <a:t>box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err="1"/>
              <a:t>menguji</a:t>
            </a:r>
            <a:r>
              <a:rPr lang="en-US" sz="2400" dirty="0"/>
              <a:t> </a:t>
            </a:r>
            <a:r>
              <a:rPr lang="en-US" sz="2400" dirty="0" err="1"/>
              <a:t>kesesuaian</a:t>
            </a:r>
            <a:r>
              <a:rPr lang="en-US" sz="2400" dirty="0"/>
              <a:t> </a:t>
            </a:r>
            <a:r>
              <a:rPr lang="en-US" sz="2400" dirty="0" err="1" smtClean="0"/>
              <a:t>hasil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i="1" dirty="0" smtClean="0"/>
              <a:t>keyword yang </a:t>
            </a:r>
            <a:r>
              <a:rPr lang="en-US" sz="2400" i="1" dirty="0" err="1" smtClean="0"/>
              <a:t>diberikan</a:t>
            </a:r>
            <a:endParaRPr lang="en-US" sz="2400" i="1" dirty="0"/>
          </a:p>
        </p:txBody>
      </p:sp>
      <p:sp>
        <p:nvSpPr>
          <p:cNvPr id="5" name="Rectangle 4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24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Lingkungan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Pengembangan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-228600">
              <a:buFont typeface="Arial" pitchFamily="34" charset="0"/>
              <a:buChar char="•"/>
            </a:pPr>
            <a:r>
              <a:rPr lang="en-GB" sz="1800" dirty="0" err="1" smtClean="0"/>
              <a:t>Prosesor</a:t>
            </a:r>
            <a:r>
              <a:rPr lang="en-GB" sz="1800" dirty="0" smtClean="0"/>
              <a:t> </a:t>
            </a:r>
            <a:r>
              <a:rPr lang="en-GB" sz="1800" dirty="0"/>
              <a:t>Intel Core i7 4500U 1,8 GHz</a:t>
            </a:r>
            <a:endParaRPr lang="en-US" sz="1800" dirty="0"/>
          </a:p>
          <a:p>
            <a:pPr marL="228600" lvl="0" indent="-228600">
              <a:buFont typeface="Arial" pitchFamily="34" charset="0"/>
              <a:buChar char="•"/>
            </a:pPr>
            <a:r>
              <a:rPr lang="en-GB" sz="1800" dirty="0" err="1"/>
              <a:t>Memori</a:t>
            </a:r>
            <a:r>
              <a:rPr lang="en-GB" sz="1800" dirty="0"/>
              <a:t> 12 </a:t>
            </a:r>
            <a:r>
              <a:rPr lang="en-GB" sz="1800" dirty="0" smtClean="0"/>
              <a:t>GB</a:t>
            </a:r>
          </a:p>
          <a:p>
            <a:pPr lvl="0"/>
            <a:endParaRPr lang="en-US" sz="1800" dirty="0"/>
          </a:p>
          <a:p>
            <a:pPr lvl="0"/>
            <a:endParaRPr lang="en-US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050" name="Picture 2" descr="http://www.unixstickers.com/image/cache/data/stickers/python/python.sh-600x6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432" y="2190839"/>
            <a:ext cx="1476464" cy="14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flask.pocoo.org/static/logo/flas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689" y="2544851"/>
            <a:ext cx="2036890" cy="79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avatars0.githubusercontent.com/u/1401847?v=3&amp;s=4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037" y="2355982"/>
            <a:ext cx="1146175" cy="11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protege.stanford.edu/download/protege/4.3/installanywhere/Web_Installers/InstData/com/zerog/ia/installer/images/Splash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164" y="3740148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silicon.fr/wp-content/uploads/2013/11/Visual-Studio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138" y="3797119"/>
            <a:ext cx="1118074" cy="83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bigtweak.com/image/cache/data/software/windows-7-logo-500x50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95703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25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Jadwal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Penelitian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34765"/>
              </p:ext>
            </p:extLst>
          </p:nvPr>
        </p:nvGraphicFramePr>
        <p:xfrm>
          <a:off x="380997" y="1962150"/>
          <a:ext cx="8382005" cy="2103120"/>
        </p:xfrm>
        <a:graphic>
          <a:graphicData uri="http://schemas.openxmlformats.org/drawingml/2006/table">
            <a:tbl>
              <a:tblPr firstRow="1" firstCol="1" bandRow="1"/>
              <a:tblGrid>
                <a:gridCol w="2220677"/>
                <a:gridCol w="222381"/>
                <a:gridCol w="222381"/>
                <a:gridCol w="222381"/>
                <a:gridCol w="222381"/>
                <a:gridCol w="222381"/>
                <a:gridCol w="222381"/>
                <a:gridCol w="222381"/>
                <a:gridCol w="222381"/>
                <a:gridCol w="255269"/>
                <a:gridCol w="255269"/>
                <a:gridCol w="222381"/>
                <a:gridCol w="222381"/>
                <a:gridCol w="222381"/>
                <a:gridCol w="222381"/>
                <a:gridCol w="222381"/>
                <a:gridCol w="222381"/>
                <a:gridCol w="332788"/>
                <a:gridCol w="332788"/>
                <a:gridCol w="267013"/>
                <a:gridCol w="207157"/>
                <a:gridCol w="209069"/>
                <a:gridCol w="260749"/>
                <a:gridCol w="260749"/>
                <a:gridCol w="222381"/>
                <a:gridCol w="222381"/>
                <a:gridCol w="222381"/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Tahapan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Mei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Juni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Juli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Agustus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September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Oktober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November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Penyusunan Proposal Skripsi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Kolokium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Pengumpulan Data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Fase Analisis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Fase Implementasi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Fase Evaluasi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Penulisan Skripsi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Seminar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Sidang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Revisi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26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1112139"/>
            <a:ext cx="9601200" cy="7032879"/>
          </a:xfrm>
          <a:prstGeom prst="rect">
            <a:avLst/>
          </a:prstGeom>
        </p:spPr>
      </p:pic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457200" y="751051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4000" b="1" dirty="0" smtClean="0">
              <a:solidFill>
                <a:schemeClr val="bg1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4000" b="1" dirty="0">
              <a:solidFill>
                <a:schemeClr val="bg1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4000" b="1" dirty="0" err="1" smtClean="0">
                <a:solidFill>
                  <a:schemeClr val="bg1"/>
                </a:solidFill>
              </a:rPr>
              <a:t>Terima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</a:rPr>
              <a:t>Kasih</a:t>
            </a:r>
            <a:endParaRPr sz="40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457200" y="1733550"/>
            <a:ext cx="9601200" cy="1447800"/>
          </a:xfrm>
          <a:prstGeom prst="rect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147792"/>
            <a:ext cx="1865961" cy="1728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>
                <a:solidFill>
                  <a:schemeClr val="bg1"/>
                </a:solidFill>
              </a:rPr>
              <a:t>Latar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Belakang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0" y="1504950"/>
            <a:ext cx="6096000" cy="330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47750"/>
            <a:ext cx="2130879" cy="1600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210" y="2571750"/>
            <a:ext cx="2637990" cy="23789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75" y="2952750"/>
            <a:ext cx="2562225" cy="1754473"/>
          </a:xfrm>
          <a:prstGeom prst="rect">
            <a:avLst/>
          </a:prstGeom>
        </p:spPr>
      </p:pic>
      <p:sp>
        <p:nvSpPr>
          <p:cNvPr id="16" name="Down Arrow 15"/>
          <p:cNvSpPr/>
          <p:nvPr/>
        </p:nvSpPr>
        <p:spPr>
          <a:xfrm rot="15039324">
            <a:off x="1229317" y="1726421"/>
            <a:ext cx="495574" cy="57150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8764659">
            <a:off x="3161636" y="2255799"/>
            <a:ext cx="495574" cy="57150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13612886">
            <a:off x="5091905" y="2590799"/>
            <a:ext cx="495574" cy="57150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9556189">
            <a:off x="6702090" y="2590799"/>
            <a:ext cx="495574" cy="57150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 i="1" dirty="0" smtClean="0">
                <a:solidFill>
                  <a:schemeClr val="bg1"/>
                </a:solidFill>
              </a:rPr>
              <a:t>Biodiversity Informatics</a:t>
            </a:r>
            <a:endParaRPr lang="en-GB" i="1" dirty="0">
              <a:solidFill>
                <a:schemeClr val="bg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i="1" dirty="0"/>
              <a:t>Biodiversity informatics </a:t>
            </a:r>
            <a:r>
              <a:rPr lang="en-US" sz="1800" dirty="0"/>
              <a:t>(BI) </a:t>
            </a:r>
            <a:r>
              <a:rPr lang="en-US" sz="1800" dirty="0" err="1"/>
              <a:t>merupakan</a:t>
            </a:r>
            <a:r>
              <a:rPr lang="en-US" sz="1800" dirty="0"/>
              <a:t> </a:t>
            </a:r>
            <a:r>
              <a:rPr lang="en-US" sz="1800" dirty="0" err="1"/>
              <a:t>upaya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sumber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</a:t>
            </a:r>
            <a:r>
              <a:rPr lang="en-US" sz="1800" dirty="0" err="1"/>
              <a:t>keanekaragaman</a:t>
            </a:r>
            <a:r>
              <a:rPr lang="en-US" sz="1800" dirty="0"/>
              <a:t> </a:t>
            </a:r>
            <a:r>
              <a:rPr lang="en-US" sz="1800" dirty="0" err="1"/>
              <a:t>hayati</a:t>
            </a:r>
            <a:r>
              <a:rPr lang="en-US" sz="1800" dirty="0"/>
              <a:t> global </a:t>
            </a:r>
            <a:r>
              <a:rPr lang="en-US" sz="1800" dirty="0" err="1"/>
              <a:t>tersedia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format digital yang </a:t>
            </a:r>
            <a:r>
              <a:rPr lang="en-US" sz="1800" dirty="0" err="1"/>
              <a:t>efisien</a:t>
            </a:r>
            <a:r>
              <a:rPr lang="en-US" sz="1800" dirty="0"/>
              <a:t>,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mengembangkan</a:t>
            </a:r>
            <a:r>
              <a:rPr lang="en-US" sz="1800" dirty="0"/>
              <a:t> </a:t>
            </a:r>
            <a:r>
              <a:rPr lang="en-US" sz="1800" dirty="0" err="1"/>
              <a:t>alat</a:t>
            </a:r>
            <a:r>
              <a:rPr lang="en-US" sz="1800" dirty="0"/>
              <a:t> yang </a:t>
            </a:r>
            <a:r>
              <a:rPr lang="en-US" sz="1800" dirty="0" err="1"/>
              <a:t>efektif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menganalisis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memahami</a:t>
            </a:r>
            <a:r>
              <a:rPr lang="en-US" sz="1800" dirty="0"/>
              <a:t> data </a:t>
            </a:r>
            <a:r>
              <a:rPr lang="en-US" sz="1800" dirty="0" err="1"/>
              <a:t>tersebut</a:t>
            </a:r>
            <a:r>
              <a:rPr lang="en-US" sz="1800" dirty="0"/>
              <a:t> (Gilman </a:t>
            </a:r>
            <a:r>
              <a:rPr lang="en-US" sz="1800" i="1" dirty="0"/>
              <a:t>et al.</a:t>
            </a:r>
            <a:r>
              <a:rPr lang="en-US" sz="1800" dirty="0"/>
              <a:t> 2009)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199" y="2495550"/>
            <a:ext cx="3633135" cy="23496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 smtClean="0">
                <a:solidFill>
                  <a:schemeClr val="bg1"/>
                </a:solidFill>
              </a:rPr>
              <a:t>Ontologi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400" dirty="0" err="1"/>
              <a:t>Ontologi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metode</a:t>
            </a:r>
            <a:r>
              <a:rPr lang="en-US" sz="2400" dirty="0"/>
              <a:t> yang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merepresentasikan</a:t>
            </a:r>
            <a:r>
              <a:rPr lang="en-US" sz="2400" dirty="0"/>
              <a:t> </a:t>
            </a:r>
            <a:r>
              <a:rPr lang="en-US" sz="2400" dirty="0" err="1"/>
              <a:t>pengetahuan</a:t>
            </a:r>
            <a:r>
              <a:rPr lang="en-US" sz="2400" dirty="0"/>
              <a:t> yang </a:t>
            </a:r>
            <a:r>
              <a:rPr lang="en-US" sz="2400" dirty="0" err="1"/>
              <a:t>mendefinisikan</a:t>
            </a:r>
            <a:r>
              <a:rPr lang="en-US" sz="2400" dirty="0"/>
              <a:t> </a:t>
            </a:r>
            <a:r>
              <a:rPr lang="en-US" sz="2400" dirty="0" err="1"/>
              <a:t>hubungan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klasifikasi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pengetahuan</a:t>
            </a:r>
            <a:r>
              <a:rPr lang="en-US" sz="2400" dirty="0"/>
              <a:t> </a:t>
            </a:r>
            <a:r>
              <a:rPr lang="en-US" sz="2400" dirty="0" err="1"/>
              <a:t>tertentu</a:t>
            </a:r>
            <a:r>
              <a:rPr lang="en-US" sz="2400" dirty="0"/>
              <a:t> (</a:t>
            </a:r>
            <a:r>
              <a:rPr lang="en-US" sz="2400" dirty="0" err="1"/>
              <a:t>Jepsen</a:t>
            </a:r>
            <a:r>
              <a:rPr lang="en-US" sz="2400" dirty="0"/>
              <a:t> 2009)</a:t>
            </a:r>
          </a:p>
        </p:txBody>
      </p:sp>
      <p:sp>
        <p:nvSpPr>
          <p:cNvPr id="6" name="Rectangle 5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4721221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 smtClean="0">
                <a:solidFill>
                  <a:schemeClr val="bg1"/>
                </a:solidFill>
              </a:rPr>
              <a:t>Ontologi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1524000" y="1428750"/>
            <a:ext cx="5562600" cy="31637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342281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 smtClean="0">
                <a:solidFill>
                  <a:schemeClr val="bg1"/>
                </a:solidFill>
              </a:rPr>
              <a:t>Ontologi</a:t>
            </a:r>
            <a:r>
              <a:rPr lang="en-GB" dirty="0" smtClean="0">
                <a:solidFill>
                  <a:schemeClr val="bg1"/>
                </a:solidFill>
              </a:rPr>
              <a:t> Gen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 err="1" smtClean="0"/>
              <a:t>Dibangun</a:t>
            </a:r>
            <a:r>
              <a:rPr lang="en-US" sz="2400" dirty="0" smtClean="0"/>
              <a:t> </a:t>
            </a:r>
            <a:r>
              <a:rPr lang="en-US" sz="2400" dirty="0" err="1" smtClean="0"/>
              <a:t>oleh</a:t>
            </a:r>
            <a:r>
              <a:rPr lang="en-US" sz="2400" dirty="0" smtClean="0"/>
              <a:t> Gene Ontology Consortium </a:t>
            </a:r>
            <a:r>
              <a:rPr lang="en-US" sz="2400" dirty="0" err="1" smtClean="0"/>
              <a:t>pada</a:t>
            </a:r>
            <a:r>
              <a:rPr lang="en-US" sz="2400" dirty="0" smtClean="0"/>
              <a:t> </a:t>
            </a:r>
            <a:r>
              <a:rPr lang="en-US" sz="2400" dirty="0" err="1" smtClean="0"/>
              <a:t>tahun</a:t>
            </a:r>
            <a:r>
              <a:rPr lang="en-US" sz="2400" dirty="0" smtClean="0"/>
              <a:t> 1998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Fly Base (</a:t>
            </a:r>
            <a:r>
              <a:rPr lang="en-US" sz="2400" i="1" dirty="0"/>
              <a:t>Drosophila), </a:t>
            </a:r>
            <a:r>
              <a:rPr lang="en-US" sz="2400" dirty="0"/>
              <a:t>Saccharomyces Genome Database (SGD) </a:t>
            </a:r>
            <a:r>
              <a:rPr lang="en-US" sz="2400" dirty="0" err="1"/>
              <a:t>dan</a:t>
            </a:r>
            <a:r>
              <a:rPr lang="en-US" sz="2400" dirty="0"/>
              <a:t> Mouse Genome </a:t>
            </a:r>
            <a:r>
              <a:rPr lang="en-US" sz="2400" dirty="0" smtClean="0"/>
              <a:t>Database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err="1" smtClean="0"/>
              <a:t>Tumbuhan</a:t>
            </a:r>
            <a:r>
              <a:rPr lang="en-US" sz="2400" dirty="0" smtClean="0"/>
              <a:t>, </a:t>
            </a:r>
            <a:r>
              <a:rPr lang="en-US" sz="2400" dirty="0" err="1" smtClean="0"/>
              <a:t>hewan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mikroba</a:t>
            </a:r>
            <a:endParaRPr lang="en-US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i="1" dirty="0"/>
              <a:t>Cellular </a:t>
            </a:r>
            <a:r>
              <a:rPr lang="en-US" sz="2400" i="1" dirty="0" smtClean="0"/>
              <a:t>Components, </a:t>
            </a:r>
            <a:r>
              <a:rPr lang="en-US" sz="2400" i="1" dirty="0"/>
              <a:t>Molecular </a:t>
            </a:r>
            <a:r>
              <a:rPr lang="en-US" sz="2400" i="1" dirty="0"/>
              <a:t>Function, Biological </a:t>
            </a:r>
            <a:r>
              <a:rPr lang="en-US" sz="2400" i="1" dirty="0" smtClean="0"/>
              <a:t>Processes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375500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 smtClean="0">
                <a:solidFill>
                  <a:schemeClr val="bg1"/>
                </a:solidFill>
              </a:rPr>
              <a:t>Ontologi</a:t>
            </a:r>
            <a:r>
              <a:rPr lang="en-GB" dirty="0" smtClean="0">
                <a:solidFill>
                  <a:schemeClr val="bg1"/>
                </a:solidFill>
              </a:rPr>
              <a:t> Gen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28750"/>
            <a:ext cx="7391400" cy="3001441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762000" y="1397000"/>
            <a:ext cx="7315200" cy="3487479"/>
            <a:chOff x="800100" y="1397000"/>
            <a:chExt cx="7315200" cy="3487479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00" y="1397000"/>
              <a:ext cx="7315200" cy="3487479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1066800" y="3257550"/>
              <a:ext cx="838200" cy="6096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28099" y="1673684"/>
            <a:ext cx="7887801" cy="2934110"/>
            <a:chOff x="628099" y="1673684"/>
            <a:chExt cx="7887801" cy="293411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099" y="1673684"/>
              <a:ext cx="7887801" cy="293411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2438400" y="3409950"/>
              <a:ext cx="609600" cy="1524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828799" y="1323131"/>
            <a:ext cx="5486400" cy="3561348"/>
            <a:chOff x="1828799" y="1323131"/>
            <a:chExt cx="5486400" cy="356134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799" y="1323131"/>
              <a:ext cx="5486400" cy="3561348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4457700" y="4171950"/>
              <a:ext cx="571500" cy="258241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64" y="1339377"/>
            <a:ext cx="6153672" cy="360272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65724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0050"/>
            <a:ext cx="9144000" cy="1512570"/>
          </a:xfrm>
          <a:prstGeom prst="rect">
            <a:avLst/>
          </a:prstGeom>
        </p:spPr>
      </p:pic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err="1" smtClean="0">
                <a:solidFill>
                  <a:schemeClr val="bg1"/>
                </a:solidFill>
              </a:rPr>
              <a:t>Penelitian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 err="1" smtClean="0">
                <a:solidFill>
                  <a:schemeClr val="bg1"/>
                </a:solidFill>
              </a:rPr>
              <a:t>Sebelumnya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 err="1" smtClean="0"/>
              <a:t>Herdiyeni</a:t>
            </a:r>
            <a:r>
              <a:rPr lang="en-US" sz="2400" dirty="0" smtClean="0"/>
              <a:t> 2013 – </a:t>
            </a:r>
            <a:r>
              <a:rPr lang="en-US" sz="2400" dirty="0"/>
              <a:t>IPB Biodiversity Informatics (</a:t>
            </a:r>
            <a:r>
              <a:rPr lang="en-US" sz="2400" dirty="0" err="1"/>
              <a:t>IPBiotics</a:t>
            </a:r>
            <a:r>
              <a:rPr lang="en-US" sz="2400" dirty="0"/>
              <a:t>) </a:t>
            </a:r>
            <a:r>
              <a:rPr lang="en-US" sz="2400" dirty="0" err="1"/>
              <a:t>Untuk</a:t>
            </a:r>
            <a:r>
              <a:rPr lang="en-US" sz="2400" dirty="0"/>
              <a:t> Pembangunan </a:t>
            </a:r>
            <a:r>
              <a:rPr lang="en-US" sz="2400" dirty="0" err="1" smtClean="0"/>
              <a:t>Berkelanjutan</a:t>
            </a:r>
            <a:endParaRPr lang="en-US" sz="2400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err="1" smtClean="0"/>
              <a:t>Ashburner</a:t>
            </a:r>
            <a:r>
              <a:rPr lang="en-US" sz="2400" dirty="0" smtClean="0"/>
              <a:t> </a:t>
            </a:r>
            <a:r>
              <a:rPr lang="en-US" sz="2400" dirty="0"/>
              <a:t>2000</a:t>
            </a:r>
            <a:r>
              <a:rPr lang="en-US" sz="2400" dirty="0" smtClean="0"/>
              <a:t> – </a:t>
            </a:r>
            <a:r>
              <a:rPr lang="en-US" sz="2400" i="1" dirty="0"/>
              <a:t>Gene ontology: tool for the unification of </a:t>
            </a:r>
            <a:r>
              <a:rPr lang="en-US" sz="2400" i="1" dirty="0" smtClean="0"/>
              <a:t>biology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 err="1"/>
              <a:t>Sanjaya</a:t>
            </a:r>
            <a:r>
              <a:rPr lang="en-US" sz="2400" dirty="0"/>
              <a:t> </a:t>
            </a:r>
            <a:r>
              <a:rPr lang="en-US" sz="2400" dirty="0" smtClean="0"/>
              <a:t>2014 - </a:t>
            </a:r>
            <a:r>
              <a:rPr lang="en-US" sz="2400" dirty="0" err="1"/>
              <a:t>Pengembangan</a:t>
            </a:r>
            <a:r>
              <a:rPr lang="en-US" sz="2400" dirty="0"/>
              <a:t> </a:t>
            </a:r>
            <a:r>
              <a:rPr lang="en-US" sz="2400" dirty="0" err="1"/>
              <a:t>Ontologi</a:t>
            </a:r>
            <a:r>
              <a:rPr lang="en-US" sz="2400" dirty="0"/>
              <a:t> </a:t>
            </a:r>
            <a:r>
              <a:rPr lang="en-US" sz="2400" dirty="0" err="1"/>
              <a:t>Tumbuhan</a:t>
            </a:r>
            <a:r>
              <a:rPr lang="en-US" sz="2400" dirty="0"/>
              <a:t> </a:t>
            </a:r>
            <a:r>
              <a:rPr lang="en-US" sz="2400" dirty="0" err="1"/>
              <a:t>Obat</a:t>
            </a:r>
            <a:r>
              <a:rPr lang="en-US" sz="2400" dirty="0"/>
              <a:t> Indonesia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Pengetahuan</a:t>
            </a:r>
            <a:r>
              <a:rPr lang="en-US" sz="2400" dirty="0"/>
              <a:t> </a:t>
            </a:r>
            <a:r>
              <a:rPr lang="en-US" sz="2400" dirty="0" err="1"/>
              <a:t>Etnobotani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7543800" y="4400550"/>
            <a:ext cx="609600" cy="533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043238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1717</TotalTime>
  <Words>562</Words>
  <Application>Microsoft Office PowerPoint</Application>
  <PresentationFormat>On-screen Show (16:9)</PresentationFormat>
  <Paragraphs>441</Paragraphs>
  <Slides>27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simple-light</vt:lpstr>
      <vt:lpstr>Pembangunan Biodiversity Informatics Genetika Tumbuhan Berbasis Ontologi</vt:lpstr>
      <vt:lpstr>Outline</vt:lpstr>
      <vt:lpstr>Latar Belakang</vt:lpstr>
      <vt:lpstr>Biodiversity Informatics</vt:lpstr>
      <vt:lpstr>Ontologi</vt:lpstr>
      <vt:lpstr>Ontologi</vt:lpstr>
      <vt:lpstr>Ontologi Gen</vt:lpstr>
      <vt:lpstr>Ontologi Gen</vt:lpstr>
      <vt:lpstr>Penelitian Sebelumnya</vt:lpstr>
      <vt:lpstr>Rumusan Masalah</vt:lpstr>
      <vt:lpstr>Tujuan</vt:lpstr>
      <vt:lpstr>Manfaat</vt:lpstr>
      <vt:lpstr>Ruang Lingkup</vt:lpstr>
      <vt:lpstr>Metode Penelitian</vt:lpstr>
      <vt:lpstr>Fase Analisis</vt:lpstr>
      <vt:lpstr>Analisis Model Ontologi</vt:lpstr>
      <vt:lpstr>Menentukan Model Informasi</vt:lpstr>
      <vt:lpstr>Menentukan Model User</vt:lpstr>
      <vt:lpstr>Fase Implementasi &amp; Desain</vt:lpstr>
      <vt:lpstr>Parsing Ontologi</vt:lpstr>
      <vt:lpstr>Implementasi Model Informasi</vt:lpstr>
      <vt:lpstr>Implementasi Model User</vt:lpstr>
      <vt:lpstr>Desain User Interface</vt:lpstr>
      <vt:lpstr>Evaluasi</vt:lpstr>
      <vt:lpstr>Lingkungan Pengembangan</vt:lpstr>
      <vt:lpstr>Jadwal Penelitian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Pembangunan Biodiversity Informatics Genetika Tumbuhan Obat Berbasis Ontologi</dc:title>
  <dc:creator>Bayu</dc:creator>
  <cp:lastModifiedBy>Bayu</cp:lastModifiedBy>
  <cp:revision>103</cp:revision>
  <dcterms:modified xsi:type="dcterms:W3CDTF">2015-06-26T12:39:49Z</dcterms:modified>
</cp:coreProperties>
</file>